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22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9566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9334195" y="-952805"/>
            <a:ext cx="3810305" cy="3810305"/>
          </a:xfrm>
          <a:prstGeom prst="ellipse">
            <a:avLst/>
          </a:prstGeom>
          <a:solidFill>
            <a:srgbClr val="E0F2FE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-476402" y="4476902"/>
            <a:ext cx="2857500" cy="2857500"/>
          </a:xfrm>
          <a:prstGeom prst="ellipse">
            <a:avLst/>
          </a:prstGeom>
          <a:solidFill>
            <a:srgbClr val="FCE7F3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Text 4"/>
          <p:cNvSpPr txBox="1"/>
          <p:nvPr/>
        </p:nvSpPr>
        <p:spPr>
          <a:xfrm>
            <a:off x="714146" y="286207"/>
            <a:ext cx="178033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 err="1">
                <a:solidFill>
                  <a:srgbClr val="94A3B8"/>
                </a:solidFill>
                <a:latin typeface="M PLUS Rounded 1c" pitchFamily="34" charset="0"/>
                <a:ea typeface="M PLUS Rounded 1c" pitchFamily="34" charset="-122"/>
              </a:rPr>
              <a:t>さわらぎ産婦人科</a:t>
            </a:r>
            <a:endParaRPr lang="en-US" sz="1400" dirty="0"/>
          </a:p>
        </p:txBody>
      </p:sp>
      <p:sp>
        <p:nvSpPr>
          <p:cNvPr id="8" name="Text 5"/>
          <p:cNvSpPr txBox="1"/>
          <p:nvPr/>
        </p:nvSpPr>
        <p:spPr>
          <a:xfrm>
            <a:off x="1898294" y="826618"/>
            <a:ext cx="8401507" cy="1467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0369A1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赤ちゃんを</a:t>
            </a:r>
            <a:endParaRPr lang="en-US" sz="4800" dirty="0"/>
          </a:p>
          <a:p>
            <a:pPr marL="0" indent="0" algn="ctr">
              <a:buNone/>
            </a:pPr>
            <a:r>
              <a:rPr lang="en-US" sz="4800" b="1" dirty="0">
                <a:solidFill>
                  <a:srgbClr val="0369A1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RSウイルスから守るために</a:t>
            </a:r>
            <a:endParaRPr lang="en-US" sz="4800" dirty="0"/>
          </a:p>
        </p:txBody>
      </p:sp>
      <p:sp>
        <p:nvSpPr>
          <p:cNvPr id="9" name="Text 6"/>
          <p:cNvSpPr txBox="1"/>
          <p:nvPr/>
        </p:nvSpPr>
        <p:spPr>
          <a:xfrm>
            <a:off x="1888236" y="2442362"/>
            <a:ext cx="84207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妊婦さんへのRSウイルスワクチン（アブリスボ®）のご案内</a:t>
            </a:r>
            <a:endParaRPr lang="en-US" sz="24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058107" y="5078578"/>
            <a:ext cx="952805" cy="952805"/>
          </a:xfrm>
          <a:prstGeom prst="rect">
            <a:avLst/>
          </a:prstGeom>
        </p:spPr>
      </p:pic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4"/>
          <a:srcRect l="-57" r="-57"/>
          <a:stretch/>
        </p:blipFill>
        <p:spPr>
          <a:xfrm>
            <a:off x="4334256" y="5326380"/>
            <a:ext cx="400507" cy="457200"/>
          </a:xfrm>
          <a:prstGeom prst="rect">
            <a:avLst/>
          </a:prstGeom>
        </p:spPr>
      </p:pic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619902" y="5078578"/>
            <a:ext cx="952805" cy="952805"/>
          </a:xfrm>
          <a:prstGeom prst="rect">
            <a:avLst/>
          </a:prstGeom>
        </p:spPr>
      </p:pic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867705" y="5326380"/>
            <a:ext cx="457200" cy="457200"/>
          </a:xfrm>
          <a:prstGeom prst="rect">
            <a:avLst/>
          </a:prstGeom>
        </p:spPr>
      </p:pic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181698" y="5078578"/>
            <a:ext cx="952805" cy="952805"/>
          </a:xfrm>
          <a:prstGeom prst="rect">
            <a:avLst/>
          </a:prstGeom>
        </p:spPr>
      </p:pic>
      <p:pic>
        <p:nvPicPr>
          <p:cNvPr id="15" name="Image 6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7429500" y="5326380"/>
            <a:ext cx="457200" cy="457200"/>
          </a:xfrm>
          <a:prstGeom prst="rect">
            <a:avLst/>
          </a:prstGeom>
        </p:spPr>
      </p:pic>
      <p:pic>
        <p:nvPicPr>
          <p:cNvPr id="16" name="Image 7" descr="preencoded.png"/>
          <p:cNvPicPr>
            <a:picLocks noChangeAspect="1"/>
          </p:cNvPicPr>
          <p:nvPr/>
        </p:nvPicPr>
        <p:blipFill>
          <a:blip r:embed="rId8"/>
          <a:srcRect t="-14" b="-14"/>
          <a:stretch/>
        </p:blipFill>
        <p:spPr>
          <a:xfrm>
            <a:off x="2101291" y="3661258"/>
            <a:ext cx="8002829" cy="947318"/>
          </a:xfrm>
          <a:prstGeom prst="rect">
            <a:avLst/>
          </a:prstGeom>
        </p:spPr>
      </p:pic>
      <p:sp>
        <p:nvSpPr>
          <p:cNvPr id="17" name="Text 7"/>
          <p:cNvSpPr txBox="1"/>
          <p:nvPr/>
        </p:nvSpPr>
        <p:spPr>
          <a:xfrm>
            <a:off x="2706624" y="3754526"/>
            <a:ext cx="6972300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2026年4月より定期接種（無料）スタート！</a:t>
            </a:r>
            <a:endParaRPr lang="en-US" sz="2600" dirty="0"/>
          </a:p>
        </p:txBody>
      </p:sp>
      <p:sp>
        <p:nvSpPr>
          <p:cNvPr id="18" name="Text 8"/>
          <p:cNvSpPr txBox="1"/>
          <p:nvPr/>
        </p:nvSpPr>
        <p:spPr>
          <a:xfrm>
            <a:off x="7059168" y="6298387"/>
            <a:ext cx="4944161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やさしいケアで、生まれてくる赤ちゃんを守りましょう。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-430919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10096805" y="-761695"/>
            <a:ext cx="2857500" cy="2857500"/>
          </a:xfrm>
          <a:prstGeom prst="ellipse">
            <a:avLst/>
          </a:prstGeom>
          <a:solidFill>
            <a:srgbClr val="E0F2FE">
              <a:alpha val="7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-476402" y="4953305"/>
            <a:ext cx="2381098" cy="2381098"/>
          </a:xfrm>
          <a:prstGeom prst="ellipse">
            <a:avLst/>
          </a:prstGeom>
          <a:solidFill>
            <a:srgbClr val="FCE7F3">
              <a:alpha val="7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0" y="1047902"/>
            <a:ext cx="12191695" cy="28346"/>
          </a:xfrm>
          <a:prstGeom prst="rect">
            <a:avLst/>
          </a:prstGeom>
          <a:solidFill>
            <a:srgbClr val="F0F9FF"/>
          </a:solidFill>
          <a:ln w="12700">
            <a:solidFill>
              <a:srgbClr val="F0F9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5"/>
          <p:cNvSpPr/>
          <p:nvPr/>
        </p:nvSpPr>
        <p:spPr>
          <a:xfrm>
            <a:off x="457200" y="381305"/>
            <a:ext cx="75895" cy="514807"/>
          </a:xfrm>
          <a:prstGeom prst="rect">
            <a:avLst/>
          </a:prstGeom>
          <a:solidFill>
            <a:srgbClr val="F472B6"/>
          </a:solidFill>
          <a:ln w="12700">
            <a:solidFill>
              <a:srgbClr val="F472B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" name="Text 6"/>
          <p:cNvSpPr txBox="1"/>
          <p:nvPr/>
        </p:nvSpPr>
        <p:spPr>
          <a:xfrm>
            <a:off x="685800" y="381305"/>
            <a:ext cx="7907731" cy="51480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369A1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RSウイルス感染症ってどんな病気？</a:t>
            </a:r>
            <a:endParaRPr lang="en-US" sz="33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9905" y="1226210"/>
            <a:ext cx="10972800" cy="1076249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847649" y="1388059"/>
            <a:ext cx="666598" cy="666598"/>
          </a:xfrm>
          <a:prstGeom prst="ellipse">
            <a:avLst/>
          </a:prstGeom>
          <a:solidFill>
            <a:srgbClr val="F0F9FF"/>
          </a:solidFill>
          <a:ln w="25400">
            <a:solidFill>
              <a:srgbClr val="BAE6F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rcRect l="-90" r="-90"/>
          <a:stretch/>
        </p:blipFill>
        <p:spPr>
          <a:xfrm>
            <a:off x="990295" y="1569110"/>
            <a:ext cx="381305" cy="304495"/>
          </a:xfrm>
          <a:prstGeom prst="rect">
            <a:avLst/>
          </a:prstGeom>
        </p:spPr>
      </p:pic>
      <p:sp>
        <p:nvSpPr>
          <p:cNvPr id="12" name="Text 8"/>
          <p:cNvSpPr txBox="1"/>
          <p:nvPr/>
        </p:nvSpPr>
        <p:spPr>
          <a:xfrm>
            <a:off x="1741932" y="1404976"/>
            <a:ext cx="1068750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2歳までに</a:t>
            </a:r>
            <a:r>
              <a:rPr lang="en-US" sz="1900" b="1" dirty="0">
                <a:solidFill>
                  <a:srgbClr val="F472B6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ほぼ100%</a:t>
            </a:r>
            <a:r>
              <a:rPr lang="en-US" sz="19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の赤ちゃんが感染</a:t>
            </a:r>
            <a:endParaRPr lang="en-US" sz="1900" dirty="0"/>
          </a:p>
        </p:txBody>
      </p:sp>
      <p:sp>
        <p:nvSpPr>
          <p:cNvPr id="13" name="Text 9"/>
          <p:cNvSpPr txBox="1"/>
          <p:nvPr/>
        </p:nvSpPr>
        <p:spPr>
          <a:xfrm>
            <a:off x="1741932" y="1784452"/>
            <a:ext cx="1068750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非常に感染力が強く、多くの乳幼児がかかる一般的なウイルスです。</a:t>
            </a:r>
            <a:endParaRPr lang="en-US" sz="14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9600" y="2362854"/>
            <a:ext cx="10972800" cy="1076249"/>
          </a:xfrm>
          <a:prstGeom prst="rect">
            <a:avLst/>
          </a:prstGeom>
        </p:spPr>
      </p:pic>
      <p:sp>
        <p:nvSpPr>
          <p:cNvPr id="15" name="Shape 10"/>
          <p:cNvSpPr/>
          <p:nvPr/>
        </p:nvSpPr>
        <p:spPr>
          <a:xfrm>
            <a:off x="847344" y="2524703"/>
            <a:ext cx="666598" cy="666598"/>
          </a:xfrm>
          <a:prstGeom prst="ellipse">
            <a:avLst/>
          </a:prstGeom>
          <a:solidFill>
            <a:srgbClr val="F0F9FF"/>
          </a:solidFill>
          <a:ln w="25400">
            <a:solidFill>
              <a:srgbClr val="BAE6F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5"/>
          <a:srcRect l="-90" r="-90"/>
          <a:stretch/>
        </p:blipFill>
        <p:spPr>
          <a:xfrm>
            <a:off x="1005556" y="2696984"/>
            <a:ext cx="381305" cy="304495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741932" y="2540705"/>
            <a:ext cx="1068750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発熱・鼻水・咳が数日続く</a:t>
            </a:r>
            <a:endParaRPr lang="en-US" sz="1900" dirty="0"/>
          </a:p>
        </p:txBody>
      </p:sp>
      <p:sp>
        <p:nvSpPr>
          <p:cNvPr id="18" name="Text 12"/>
          <p:cNvSpPr txBox="1"/>
          <p:nvPr/>
        </p:nvSpPr>
        <p:spPr>
          <a:xfrm>
            <a:off x="1741932" y="2920181"/>
            <a:ext cx="1068750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潜伏期間は2〜8日。風邪のような症状から始まります。</a:t>
            </a:r>
            <a:endParaRPr lang="en-US" sz="1400" dirty="0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9600" y="3524650"/>
            <a:ext cx="10972800" cy="1076249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847344" y="3686499"/>
            <a:ext cx="666598" cy="666598"/>
          </a:xfrm>
          <a:prstGeom prst="ellipse">
            <a:avLst/>
          </a:prstGeom>
          <a:solidFill>
            <a:srgbClr val="FFF1F2"/>
          </a:solidFill>
          <a:ln w="25400">
            <a:solidFill>
              <a:srgbClr val="FECDD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6"/>
          <a:srcRect l="-90" r="-90"/>
          <a:stretch/>
        </p:blipFill>
        <p:spPr>
          <a:xfrm>
            <a:off x="989990" y="3867550"/>
            <a:ext cx="381305" cy="304495"/>
          </a:xfrm>
          <a:prstGeom prst="rect">
            <a:avLst/>
          </a:prstGeom>
        </p:spPr>
      </p:pic>
      <p:sp>
        <p:nvSpPr>
          <p:cNvPr id="22" name="Text 14"/>
          <p:cNvSpPr txBox="1"/>
          <p:nvPr/>
        </p:nvSpPr>
        <p:spPr>
          <a:xfrm>
            <a:off x="1751686" y="3696785"/>
            <a:ext cx="1068750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約30%が</a:t>
            </a:r>
            <a:r>
              <a:rPr lang="en-US" sz="1900" b="1" dirty="0">
                <a:solidFill>
                  <a:srgbClr val="E11D48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重症化</a:t>
            </a:r>
            <a:r>
              <a:rPr lang="en-US" sz="19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（細気管支炎・肺炎など）</a:t>
            </a:r>
            <a:endParaRPr lang="en-US" sz="1900" dirty="0"/>
          </a:p>
        </p:txBody>
      </p:sp>
      <p:sp>
        <p:nvSpPr>
          <p:cNvPr id="23" name="Text 15"/>
          <p:cNvSpPr txBox="1"/>
          <p:nvPr/>
        </p:nvSpPr>
        <p:spPr>
          <a:xfrm>
            <a:off x="1751686" y="4076261"/>
            <a:ext cx="1068750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咳が悪化し、呼吸困難（ゼーゼーする）になることがあります。</a:t>
            </a:r>
            <a:endParaRPr lang="en-US" sz="1400" dirty="0"/>
          </a:p>
        </p:txBody>
      </p:sp>
      <p:pic>
        <p:nvPicPr>
          <p:cNvPr id="24" name="Image 6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9600" y="4666816"/>
            <a:ext cx="10972800" cy="1076249"/>
          </a:xfrm>
          <a:prstGeom prst="rect">
            <a:avLst/>
          </a:prstGeom>
        </p:spPr>
      </p:pic>
      <p:sp>
        <p:nvSpPr>
          <p:cNvPr id="25" name="Shape 16"/>
          <p:cNvSpPr/>
          <p:nvPr/>
        </p:nvSpPr>
        <p:spPr>
          <a:xfrm>
            <a:off x="847344" y="4828665"/>
            <a:ext cx="666598" cy="666598"/>
          </a:xfrm>
          <a:prstGeom prst="ellipse">
            <a:avLst/>
          </a:prstGeom>
          <a:solidFill>
            <a:srgbClr val="FFF1F2"/>
          </a:solidFill>
          <a:ln w="25400">
            <a:solidFill>
              <a:srgbClr val="FECDD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6" name="Image 7" descr="preencoded.png"/>
          <p:cNvPicPr>
            <a:picLocks noChangeAspect="1"/>
          </p:cNvPicPr>
          <p:nvPr/>
        </p:nvPicPr>
        <p:blipFill>
          <a:blip r:embed="rId7"/>
          <a:srcRect l="-107" r="-107"/>
          <a:stretch/>
        </p:blipFill>
        <p:spPr>
          <a:xfrm>
            <a:off x="1047597" y="5009716"/>
            <a:ext cx="267005" cy="304495"/>
          </a:xfrm>
          <a:prstGeom prst="rect">
            <a:avLst/>
          </a:prstGeom>
        </p:spPr>
      </p:pic>
      <p:sp>
        <p:nvSpPr>
          <p:cNvPr id="27" name="Text 17"/>
          <p:cNvSpPr txBox="1"/>
          <p:nvPr/>
        </p:nvSpPr>
        <p:spPr>
          <a:xfrm>
            <a:off x="1741932" y="4883072"/>
            <a:ext cx="1068750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特に</a:t>
            </a:r>
            <a:r>
              <a:rPr lang="en-US" sz="1900" b="1" dirty="0">
                <a:solidFill>
                  <a:srgbClr val="E11D48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生後6か月未満</a:t>
            </a:r>
            <a:r>
              <a:rPr lang="en-US" sz="19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はリスクが高い</a:t>
            </a:r>
            <a:endParaRPr lang="en-US" sz="1900" dirty="0"/>
          </a:p>
        </p:txBody>
      </p:sp>
      <p:sp>
        <p:nvSpPr>
          <p:cNvPr id="28" name="Text 18"/>
          <p:cNvSpPr txBox="1"/>
          <p:nvPr/>
        </p:nvSpPr>
        <p:spPr>
          <a:xfrm>
            <a:off x="1741932" y="5262548"/>
            <a:ext cx="1068750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免疫が未発達なため、重篤化しやすく入院が必要になることも。</a:t>
            </a:r>
            <a:endParaRPr lang="en-US" sz="1400" dirty="0"/>
          </a:p>
        </p:txBody>
      </p:sp>
      <p:pic>
        <p:nvPicPr>
          <p:cNvPr id="29" name="Image 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95411" y="5831968"/>
            <a:ext cx="10972800" cy="998918"/>
          </a:xfrm>
          <a:prstGeom prst="rect">
            <a:avLst/>
          </a:prstGeom>
        </p:spPr>
      </p:pic>
      <p:sp>
        <p:nvSpPr>
          <p:cNvPr id="30" name="Shape 19"/>
          <p:cNvSpPr/>
          <p:nvPr/>
        </p:nvSpPr>
        <p:spPr>
          <a:xfrm>
            <a:off x="837590" y="5942418"/>
            <a:ext cx="666598" cy="666598"/>
          </a:xfrm>
          <a:prstGeom prst="ellipse">
            <a:avLst/>
          </a:prstGeom>
          <a:solidFill>
            <a:srgbClr val="F0F9FF"/>
          </a:solidFill>
          <a:ln w="25400">
            <a:solidFill>
              <a:srgbClr val="BAE6FD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31" name="Image 9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18641" y="6123469"/>
            <a:ext cx="304495" cy="304495"/>
          </a:xfrm>
          <a:prstGeom prst="rect">
            <a:avLst/>
          </a:prstGeom>
        </p:spPr>
      </p:pic>
      <p:sp>
        <p:nvSpPr>
          <p:cNvPr id="32" name="Text 20"/>
          <p:cNvSpPr txBox="1"/>
          <p:nvPr/>
        </p:nvSpPr>
        <p:spPr>
          <a:xfrm>
            <a:off x="1741932" y="5941503"/>
            <a:ext cx="1068750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特効薬はなく、</a:t>
            </a:r>
            <a:r>
              <a:rPr lang="en-US" sz="1900" b="1" dirty="0">
                <a:solidFill>
                  <a:srgbClr val="F472B6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予防</a:t>
            </a:r>
            <a:r>
              <a:rPr lang="en-US" sz="19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が最も大切</a:t>
            </a:r>
            <a:endParaRPr lang="en-US" sz="1900" dirty="0"/>
          </a:p>
        </p:txBody>
      </p:sp>
      <p:sp>
        <p:nvSpPr>
          <p:cNvPr id="33" name="Text 21"/>
          <p:cNvSpPr txBox="1"/>
          <p:nvPr/>
        </p:nvSpPr>
        <p:spPr>
          <a:xfrm>
            <a:off x="1741932" y="6320979"/>
            <a:ext cx="1068750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対症療法が中心となるため、事前の対策が重要です。</a:t>
            </a:r>
            <a:endParaRPr lang="en-US" sz="1400" dirty="0"/>
          </a:p>
        </p:txBody>
      </p:sp>
      <p:sp>
        <p:nvSpPr>
          <p:cNvPr id="34" name="Shape 22"/>
          <p:cNvSpPr/>
          <p:nvPr/>
        </p:nvSpPr>
        <p:spPr>
          <a:xfrm>
            <a:off x="11318443" y="6400800"/>
            <a:ext cx="590702" cy="304495"/>
          </a:xfrm>
          <a:prstGeom prst="roundRect">
            <a:avLst>
              <a:gd name="adj" fmla="val 281532"/>
            </a:avLst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5" name="Text 23"/>
          <p:cNvSpPr/>
          <p:nvPr/>
        </p:nvSpPr>
        <p:spPr>
          <a:xfrm>
            <a:off x="11280953" y="6400800"/>
            <a:ext cx="667512" cy="3054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14300" tIns="50800" rIns="114300" bIns="508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2 / 6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457200" y="304495"/>
            <a:ext cx="75895" cy="476402"/>
          </a:xfrm>
          <a:prstGeom prst="rect">
            <a:avLst/>
          </a:prstGeom>
          <a:solidFill>
            <a:srgbClr val="F472B6"/>
          </a:solidFill>
          <a:ln w="12700">
            <a:solidFill>
              <a:srgbClr val="F472B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 txBox="1"/>
          <p:nvPr/>
        </p:nvSpPr>
        <p:spPr>
          <a:xfrm>
            <a:off x="685800" y="304495"/>
            <a:ext cx="9682582" cy="4764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369A1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なぜお母さんがワクチンを打つの？（母子免疫）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1584655" y="1008583"/>
            <a:ext cx="9029700" cy="685800"/>
          </a:xfrm>
          <a:prstGeom prst="roundRect">
            <a:avLst>
              <a:gd name="adj" fmla="val 59259"/>
            </a:avLst>
          </a:prstGeom>
          <a:solidFill>
            <a:srgbClr val="FFF7ED"/>
          </a:solidFill>
          <a:ln w="25400">
            <a:solidFill>
              <a:srgbClr val="FDBA74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 txBox="1"/>
          <p:nvPr/>
        </p:nvSpPr>
        <p:spPr>
          <a:xfrm>
            <a:off x="1813255" y="1180490"/>
            <a:ext cx="85725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A580C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生まれたばかりの赤ちゃんは、まだワクチンを接種できません。</a:t>
            </a:r>
            <a:endParaRPr lang="en-US" sz="18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 t="-120" b="-120"/>
          <a:stretch/>
        </p:blipFill>
        <p:spPr>
          <a:xfrm>
            <a:off x="3185770" y="2745029"/>
            <a:ext cx="237744" cy="381305"/>
          </a:xfrm>
          <a:prstGeom prst="rect">
            <a:avLst/>
          </a:prstGeom>
        </p:spPr>
      </p:pic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rcRect t="-120" b="-120"/>
          <a:stretch/>
        </p:blipFill>
        <p:spPr>
          <a:xfrm>
            <a:off x="5976518" y="2745029"/>
            <a:ext cx="237744" cy="381305"/>
          </a:xfrm>
          <a:prstGeom prst="rect">
            <a:avLst/>
          </a:prstGeom>
        </p:spPr>
      </p:pic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3"/>
          <a:srcRect t="-120" b="-120"/>
          <a:stretch/>
        </p:blipFill>
        <p:spPr>
          <a:xfrm>
            <a:off x="8768182" y="2745029"/>
            <a:ext cx="237744" cy="381305"/>
          </a:xfrm>
          <a:prstGeom prst="rect">
            <a:avLst/>
          </a:prstGeom>
        </p:spPr>
      </p:pic>
      <p:sp>
        <p:nvSpPr>
          <p:cNvPr id="11" name="Shape 6"/>
          <p:cNvSpPr/>
          <p:nvPr/>
        </p:nvSpPr>
        <p:spPr>
          <a:xfrm>
            <a:off x="1021385" y="5799125"/>
            <a:ext cx="10153498" cy="761695"/>
          </a:xfrm>
          <a:prstGeom prst="roundRect">
            <a:avLst>
              <a:gd name="adj" fmla="val 120048"/>
            </a:avLst>
          </a:prstGeom>
          <a:solidFill>
            <a:srgbClr val="FCE7F3"/>
          </a:solidFill>
          <a:ln w="25400">
            <a:solidFill>
              <a:srgbClr val="FBCFE8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Text 7"/>
          <p:cNvSpPr txBox="1"/>
          <p:nvPr/>
        </p:nvSpPr>
        <p:spPr>
          <a:xfrm>
            <a:off x="3333902" y="5970118"/>
            <a:ext cx="6105449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DB2777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 お母さんから赤ちゃんへ "抗体のプレゼント" </a:t>
            </a:r>
            <a:endParaRPr lang="en-US" sz="2100" dirty="0"/>
          </a:p>
        </p:txBody>
      </p:sp>
      <p:sp>
        <p:nvSpPr>
          <p:cNvPr id="15" name="Shape 8"/>
          <p:cNvSpPr/>
          <p:nvPr/>
        </p:nvSpPr>
        <p:spPr>
          <a:xfrm>
            <a:off x="862279" y="3579876"/>
            <a:ext cx="2095805" cy="961949"/>
          </a:xfrm>
          <a:prstGeom prst="roundRect">
            <a:avLst>
              <a:gd name="adj" fmla="val 2409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Text 9"/>
          <p:cNvSpPr txBox="1"/>
          <p:nvPr/>
        </p:nvSpPr>
        <p:spPr>
          <a:xfrm>
            <a:off x="919886" y="3710635"/>
            <a:ext cx="198607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お母さんに接種</a:t>
            </a:r>
            <a:endParaRPr lang="en-US" sz="1400" dirty="0"/>
          </a:p>
        </p:txBody>
      </p:sp>
      <p:sp>
        <p:nvSpPr>
          <p:cNvPr id="17" name="Text 10"/>
          <p:cNvSpPr txBox="1"/>
          <p:nvPr/>
        </p:nvSpPr>
        <p:spPr>
          <a:xfrm>
            <a:off x="956462" y="4030675"/>
            <a:ext cx="19120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妊娠28週〜36週に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ワクチンを打ちます</a:t>
            </a:r>
            <a:endParaRPr lang="en-US" sz="1100" dirty="0"/>
          </a:p>
        </p:txBody>
      </p:sp>
      <p:sp>
        <p:nvSpPr>
          <p:cNvPr id="18" name="Shape 11"/>
          <p:cNvSpPr/>
          <p:nvPr/>
        </p:nvSpPr>
        <p:spPr>
          <a:xfrm>
            <a:off x="3653028" y="3579876"/>
            <a:ext cx="2095805" cy="961949"/>
          </a:xfrm>
          <a:prstGeom prst="roundRect">
            <a:avLst>
              <a:gd name="adj" fmla="val 2409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2"/>
          <p:cNvSpPr txBox="1"/>
          <p:nvPr/>
        </p:nvSpPr>
        <p:spPr>
          <a:xfrm>
            <a:off x="3710635" y="3710635"/>
            <a:ext cx="198607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抗体が作られる</a:t>
            </a:r>
            <a:endParaRPr lang="en-US" sz="1400" dirty="0"/>
          </a:p>
        </p:txBody>
      </p:sp>
      <p:sp>
        <p:nvSpPr>
          <p:cNvPr id="20" name="Text 13"/>
          <p:cNvSpPr txBox="1"/>
          <p:nvPr/>
        </p:nvSpPr>
        <p:spPr>
          <a:xfrm>
            <a:off x="3747211" y="4030675"/>
            <a:ext cx="19120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お母さんの体の中で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RSウイルスへの抗体が増加</a:t>
            </a:r>
            <a:endParaRPr lang="en-US" sz="1100" dirty="0"/>
          </a:p>
        </p:txBody>
      </p:sp>
      <p:sp>
        <p:nvSpPr>
          <p:cNvPr id="21" name="Shape 14"/>
          <p:cNvSpPr/>
          <p:nvPr/>
        </p:nvSpPr>
        <p:spPr>
          <a:xfrm>
            <a:off x="6443777" y="3485693"/>
            <a:ext cx="2095805" cy="1152144"/>
          </a:xfrm>
          <a:prstGeom prst="roundRect">
            <a:avLst>
              <a:gd name="adj" fmla="val 1679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Text 15"/>
          <p:cNvSpPr txBox="1"/>
          <p:nvPr/>
        </p:nvSpPr>
        <p:spPr>
          <a:xfrm>
            <a:off x="6501384" y="3616452"/>
            <a:ext cx="198607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赤ちゃんへ移行</a:t>
            </a:r>
            <a:endParaRPr lang="en-US" sz="1400" dirty="0"/>
          </a:p>
        </p:txBody>
      </p:sp>
      <p:sp>
        <p:nvSpPr>
          <p:cNvPr id="23" name="Text 16"/>
          <p:cNvSpPr txBox="1"/>
          <p:nvPr/>
        </p:nvSpPr>
        <p:spPr>
          <a:xfrm>
            <a:off x="6537960" y="3936492"/>
            <a:ext cx="191201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胎盤を通じて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お腹の赤ちゃんに抗体が届く</a:t>
            </a:r>
            <a:endParaRPr lang="en-US" sz="1100" dirty="0"/>
          </a:p>
        </p:txBody>
      </p:sp>
      <p:sp>
        <p:nvSpPr>
          <p:cNvPr id="24" name="Shape 17"/>
          <p:cNvSpPr/>
          <p:nvPr/>
        </p:nvSpPr>
        <p:spPr>
          <a:xfrm>
            <a:off x="9234526" y="3579876"/>
            <a:ext cx="2095805" cy="961949"/>
          </a:xfrm>
          <a:prstGeom prst="roundRect">
            <a:avLst>
              <a:gd name="adj" fmla="val 2409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5" name="Text 18"/>
          <p:cNvSpPr txBox="1"/>
          <p:nvPr/>
        </p:nvSpPr>
        <p:spPr>
          <a:xfrm>
            <a:off x="9292133" y="3710635"/>
            <a:ext cx="198607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生後〜6か月を守る</a:t>
            </a:r>
            <a:endParaRPr lang="en-US" sz="1400" dirty="0"/>
          </a:p>
        </p:txBody>
      </p:sp>
      <p:sp>
        <p:nvSpPr>
          <p:cNvPr id="26" name="Text 19"/>
          <p:cNvSpPr txBox="1"/>
          <p:nvPr/>
        </p:nvSpPr>
        <p:spPr>
          <a:xfrm>
            <a:off x="9328709" y="4030675"/>
            <a:ext cx="19120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重症化リスクが高い時期を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しっかりガード！</a:t>
            </a:r>
            <a:endParaRPr lang="en-US" sz="1100" dirty="0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242670" y="2093976"/>
            <a:ext cx="1333195" cy="1333195"/>
          </a:xfrm>
          <a:prstGeom prst="rect">
            <a:avLst/>
          </a:prstGeom>
        </p:spPr>
      </p:pic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604772" y="2455164"/>
            <a:ext cx="609905" cy="609905"/>
          </a:xfrm>
          <a:prstGeom prst="rect">
            <a:avLst/>
          </a:prstGeom>
        </p:spPr>
      </p:pic>
      <p:sp>
        <p:nvSpPr>
          <p:cNvPr id="29" name="Shape 20"/>
          <p:cNvSpPr/>
          <p:nvPr/>
        </p:nvSpPr>
        <p:spPr>
          <a:xfrm>
            <a:off x="1233526" y="2083918"/>
            <a:ext cx="381305" cy="381305"/>
          </a:xfrm>
          <a:prstGeom prst="ellipse">
            <a:avLst/>
          </a:prstGeom>
          <a:solidFill>
            <a:srgbClr val="F472B6"/>
          </a:solidFill>
          <a:ln w="381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" name="Text 21"/>
          <p:cNvSpPr/>
          <p:nvPr/>
        </p:nvSpPr>
        <p:spPr>
          <a:xfrm>
            <a:off x="1205179" y="2083918"/>
            <a:ext cx="438912" cy="3813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1</a:t>
            </a:r>
            <a:endParaRPr lang="en-US" sz="1400" dirty="0"/>
          </a:p>
        </p:txBody>
      </p:sp>
      <p:pic>
        <p:nvPicPr>
          <p:cNvPr id="31" name="Image 7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033418" y="2093976"/>
            <a:ext cx="1333195" cy="1333195"/>
          </a:xfrm>
          <a:prstGeom prst="rect">
            <a:avLst/>
          </a:prstGeom>
        </p:spPr>
      </p:pic>
      <p:pic>
        <p:nvPicPr>
          <p:cNvPr id="32" name="Image 8" descr="preencoded.png"/>
          <p:cNvPicPr>
            <a:picLocks noChangeAspect="1"/>
          </p:cNvPicPr>
          <p:nvPr/>
        </p:nvPicPr>
        <p:blipFill>
          <a:blip r:embed="rId7"/>
          <a:srcRect t="-54" b="-54"/>
          <a:stretch/>
        </p:blipFill>
        <p:spPr>
          <a:xfrm>
            <a:off x="4433926" y="2455164"/>
            <a:ext cx="533095" cy="609905"/>
          </a:xfrm>
          <a:prstGeom prst="rect">
            <a:avLst/>
          </a:prstGeom>
        </p:spPr>
      </p:pic>
      <p:sp>
        <p:nvSpPr>
          <p:cNvPr id="33" name="Shape 22"/>
          <p:cNvSpPr/>
          <p:nvPr/>
        </p:nvSpPr>
        <p:spPr>
          <a:xfrm>
            <a:off x="4024274" y="2083918"/>
            <a:ext cx="381305" cy="381305"/>
          </a:xfrm>
          <a:prstGeom prst="ellipse">
            <a:avLst/>
          </a:prstGeom>
          <a:solidFill>
            <a:srgbClr val="F472B6"/>
          </a:solidFill>
          <a:ln w="381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" name="Text 23"/>
          <p:cNvSpPr/>
          <p:nvPr/>
        </p:nvSpPr>
        <p:spPr>
          <a:xfrm>
            <a:off x="3995928" y="2083918"/>
            <a:ext cx="438912" cy="3813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2</a:t>
            </a:r>
            <a:endParaRPr lang="en-US" sz="1400" dirty="0"/>
          </a:p>
        </p:txBody>
      </p:sp>
      <p:pic>
        <p:nvPicPr>
          <p:cNvPr id="35" name="Image 9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825082" y="1999793"/>
            <a:ext cx="1333195" cy="1333195"/>
          </a:xfrm>
          <a:prstGeom prst="rect">
            <a:avLst/>
          </a:prstGeom>
        </p:spPr>
      </p:pic>
      <p:pic>
        <p:nvPicPr>
          <p:cNvPr id="36" name="Image 10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186270" y="2361895"/>
            <a:ext cx="609905" cy="609905"/>
          </a:xfrm>
          <a:prstGeom prst="rect">
            <a:avLst/>
          </a:prstGeom>
        </p:spPr>
      </p:pic>
      <p:sp>
        <p:nvSpPr>
          <p:cNvPr id="37" name="Shape 24"/>
          <p:cNvSpPr/>
          <p:nvPr/>
        </p:nvSpPr>
        <p:spPr>
          <a:xfrm>
            <a:off x="6815023" y="1989734"/>
            <a:ext cx="381305" cy="381305"/>
          </a:xfrm>
          <a:prstGeom prst="ellipse">
            <a:avLst/>
          </a:prstGeom>
          <a:solidFill>
            <a:srgbClr val="F472B6"/>
          </a:solidFill>
          <a:ln w="381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8" name="Text 25"/>
          <p:cNvSpPr/>
          <p:nvPr/>
        </p:nvSpPr>
        <p:spPr>
          <a:xfrm>
            <a:off x="6786677" y="1989734"/>
            <a:ext cx="438912" cy="3813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3</a:t>
            </a:r>
            <a:endParaRPr lang="en-US" sz="1400" dirty="0"/>
          </a:p>
        </p:txBody>
      </p:sp>
      <p:pic>
        <p:nvPicPr>
          <p:cNvPr id="39" name="Image 11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615830" y="2093976"/>
            <a:ext cx="1333195" cy="1333195"/>
          </a:xfrm>
          <a:prstGeom prst="rect">
            <a:avLst/>
          </a:prstGeom>
        </p:spPr>
      </p:pic>
      <p:pic>
        <p:nvPicPr>
          <p:cNvPr id="40" name="Image 12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977018" y="2455164"/>
            <a:ext cx="609905" cy="609905"/>
          </a:xfrm>
          <a:prstGeom prst="rect">
            <a:avLst/>
          </a:prstGeom>
        </p:spPr>
      </p:pic>
      <p:sp>
        <p:nvSpPr>
          <p:cNvPr id="41" name="Shape 26"/>
          <p:cNvSpPr/>
          <p:nvPr/>
        </p:nvSpPr>
        <p:spPr>
          <a:xfrm>
            <a:off x="9605772" y="2083918"/>
            <a:ext cx="381305" cy="381305"/>
          </a:xfrm>
          <a:prstGeom prst="ellipse">
            <a:avLst/>
          </a:prstGeom>
          <a:solidFill>
            <a:srgbClr val="F472B6"/>
          </a:solidFill>
          <a:ln w="381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2" name="Text 27"/>
          <p:cNvSpPr/>
          <p:nvPr/>
        </p:nvSpPr>
        <p:spPr>
          <a:xfrm>
            <a:off x="9577426" y="2083918"/>
            <a:ext cx="438912" cy="3813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4</a:t>
            </a:r>
            <a:endParaRPr lang="en-US" sz="1400" dirty="0"/>
          </a:p>
        </p:txBody>
      </p:sp>
      <p:sp>
        <p:nvSpPr>
          <p:cNvPr id="43" name="Shape 28"/>
          <p:cNvSpPr/>
          <p:nvPr/>
        </p:nvSpPr>
        <p:spPr>
          <a:xfrm>
            <a:off x="11318443" y="6400800"/>
            <a:ext cx="590702" cy="304495"/>
          </a:xfrm>
          <a:prstGeom prst="roundRect">
            <a:avLst>
              <a:gd name="adj" fmla="val 281532"/>
            </a:avLst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4" name="Text 29"/>
          <p:cNvSpPr/>
          <p:nvPr/>
        </p:nvSpPr>
        <p:spPr>
          <a:xfrm>
            <a:off x="11280953" y="6400800"/>
            <a:ext cx="667512" cy="3054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14300" tIns="50800" rIns="114300" bIns="508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3 / 6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1051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alphaModFix amt="50000"/>
          </a:blip>
          <a:srcRect l="-12" r="-12"/>
          <a:stretch/>
        </p:blipFill>
        <p:spPr>
          <a:xfrm>
            <a:off x="8382305" y="0"/>
            <a:ext cx="3810305" cy="1904695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>
            <a:alphaModFix amt="50000"/>
          </a:blip>
          <a:srcRect t="-16" b="-16"/>
          <a:stretch/>
        </p:blipFill>
        <p:spPr>
          <a:xfrm>
            <a:off x="0" y="5429707"/>
            <a:ext cx="2857500" cy="1429207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457200" y="304495"/>
            <a:ext cx="75895" cy="476402"/>
          </a:xfrm>
          <a:prstGeom prst="rect">
            <a:avLst/>
          </a:prstGeom>
          <a:solidFill>
            <a:srgbClr val="F472B6"/>
          </a:solidFill>
          <a:ln w="12700">
            <a:solidFill>
              <a:srgbClr val="F472B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Text 3"/>
          <p:cNvSpPr txBox="1"/>
          <p:nvPr/>
        </p:nvSpPr>
        <p:spPr>
          <a:xfrm>
            <a:off x="685800" y="304495"/>
            <a:ext cx="8748979" cy="4764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369A1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どれくらい効果があるの？（有効性データ）</a:t>
            </a:r>
            <a:endParaRPr lang="en-US" sz="3100" dirty="0"/>
          </a:p>
        </p:txBody>
      </p:sp>
      <p:sp>
        <p:nvSpPr>
          <p:cNvPr id="8" name="Shape 4"/>
          <p:cNvSpPr/>
          <p:nvPr/>
        </p:nvSpPr>
        <p:spPr>
          <a:xfrm>
            <a:off x="1021385" y="5133893"/>
            <a:ext cx="10153498" cy="914400"/>
          </a:xfrm>
          <a:prstGeom prst="roundRect">
            <a:avLst>
              <a:gd name="adj" fmla="val 33333"/>
            </a:avLst>
          </a:prstGeom>
          <a:solidFill>
            <a:srgbClr val="FFF1F2"/>
          </a:solidFill>
          <a:ln w="25400">
            <a:solidFill>
              <a:srgbClr val="FECDD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345082" y="5295290"/>
            <a:ext cx="571500" cy="571500"/>
          </a:xfrm>
          <a:prstGeom prst="rect">
            <a:avLst/>
          </a:prstGeom>
        </p:spPr>
      </p:pic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440180" y="5390388"/>
            <a:ext cx="381305" cy="381305"/>
          </a:xfrm>
          <a:prstGeom prst="rect">
            <a:avLst/>
          </a:prstGeom>
        </p:spPr>
      </p:pic>
      <p:sp>
        <p:nvSpPr>
          <p:cNvPr id="11" name="Text 5"/>
          <p:cNvSpPr txBox="1"/>
          <p:nvPr/>
        </p:nvSpPr>
        <p:spPr>
          <a:xfrm>
            <a:off x="2145182" y="5374843"/>
            <a:ext cx="8839505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BE123C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</a:t>
            </a:r>
            <a:r>
              <a:rPr lang="en-US" sz="1400" b="1" dirty="0">
                <a:solidFill>
                  <a:srgbClr val="BE123C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特に</a:t>
            </a:r>
            <a:r>
              <a:rPr lang="en-US" sz="2400" b="1" dirty="0">
                <a:solidFill>
                  <a:srgbClr val="BE123C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生後3か月以内</a:t>
            </a:r>
            <a:r>
              <a:rPr lang="en-US" sz="1600" b="1" dirty="0">
                <a:solidFill>
                  <a:srgbClr val="BE123C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の、赤ちゃんが一番重症化しやすい時期に高い効果を発揮します！ </a:t>
            </a:r>
            <a:endParaRPr lang="en-US" sz="1600" dirty="0"/>
          </a:p>
        </p:txBody>
      </p:sp>
      <p:sp>
        <p:nvSpPr>
          <p:cNvPr id="12" name="Text 6"/>
          <p:cNvSpPr txBox="1"/>
          <p:nvPr/>
        </p:nvSpPr>
        <p:spPr>
          <a:xfrm>
            <a:off x="267005" y="6114593"/>
            <a:ext cx="1093531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出典：MATISSE国際共同試験 / 厚生労働省公表資料より作成</a:t>
            </a:r>
            <a:endParaRPr lang="en-US" sz="100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rcRect t="-4" b="-4"/>
          <a:stretch/>
        </p:blipFill>
        <p:spPr>
          <a:xfrm>
            <a:off x="1021385" y="1008583"/>
            <a:ext cx="10149840" cy="3810305"/>
          </a:xfrm>
          <a:prstGeom prst="rect">
            <a:avLst/>
          </a:prstGeom>
        </p:spPr>
      </p:pic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8"/>
          <a:srcRect l="-52" r="-52"/>
          <a:stretch/>
        </p:blipFill>
        <p:spPr>
          <a:xfrm>
            <a:off x="1269187" y="1256386"/>
            <a:ext cx="9658807" cy="3314700"/>
          </a:xfrm>
          <a:prstGeom prst="rect">
            <a:avLst/>
          </a:prstGeom>
        </p:spPr>
      </p:pic>
      <p:sp>
        <p:nvSpPr>
          <p:cNvPr id="15" name="Shape 7"/>
          <p:cNvSpPr/>
          <p:nvPr/>
        </p:nvSpPr>
        <p:spPr>
          <a:xfrm>
            <a:off x="11318443" y="6400800"/>
            <a:ext cx="590702" cy="304495"/>
          </a:xfrm>
          <a:prstGeom prst="roundRect">
            <a:avLst>
              <a:gd name="adj" fmla="val 281532"/>
            </a:avLst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Text 8"/>
          <p:cNvSpPr/>
          <p:nvPr/>
        </p:nvSpPr>
        <p:spPr>
          <a:xfrm>
            <a:off x="11280953" y="6400800"/>
            <a:ext cx="667512" cy="3054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14300" tIns="50800" rIns="114300" bIns="508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4 / 6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 rot="900000">
            <a:off x="-476402" y="-476402"/>
            <a:ext cx="2381098" cy="2381098"/>
          </a:xfrm>
          <a:prstGeom prst="roundRect">
            <a:avLst>
              <a:gd name="adj" fmla="val 12289"/>
            </a:avLst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9810598" y="4476902"/>
            <a:ext cx="2857500" cy="2857500"/>
          </a:xfrm>
          <a:prstGeom prst="ellipse">
            <a:avLst/>
          </a:prstGeom>
          <a:solidFill>
            <a:srgbClr val="FFF1F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457200" y="304495"/>
            <a:ext cx="75895" cy="476402"/>
          </a:xfrm>
          <a:prstGeom prst="rect">
            <a:avLst/>
          </a:prstGeom>
          <a:solidFill>
            <a:srgbClr val="F472B6"/>
          </a:solidFill>
          <a:ln w="12700">
            <a:solidFill>
              <a:srgbClr val="F472B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 txBox="1"/>
          <p:nvPr/>
        </p:nvSpPr>
        <p:spPr>
          <a:xfrm>
            <a:off x="685800" y="304495"/>
            <a:ext cx="5211166" cy="4764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369A1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副作用・安全性について</a:t>
            </a:r>
            <a:endParaRPr lang="en-US" sz="3100" dirty="0"/>
          </a:p>
        </p:txBody>
      </p:sp>
      <p:sp>
        <p:nvSpPr>
          <p:cNvPr id="8" name="Shape 6"/>
          <p:cNvSpPr/>
          <p:nvPr/>
        </p:nvSpPr>
        <p:spPr>
          <a:xfrm>
            <a:off x="457200" y="1008583"/>
            <a:ext cx="6629400" cy="2286000"/>
          </a:xfrm>
          <a:prstGeom prst="roundRect">
            <a:avLst>
              <a:gd name="adj" fmla="val 5333"/>
            </a:avLst>
          </a:prstGeom>
          <a:solidFill>
            <a:srgbClr val="F0F9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9" name="Shape 7"/>
          <p:cNvSpPr/>
          <p:nvPr/>
        </p:nvSpPr>
        <p:spPr>
          <a:xfrm>
            <a:off x="457200" y="1008583"/>
            <a:ext cx="6629400" cy="47549"/>
          </a:xfrm>
          <a:prstGeom prst="roundRect">
            <a:avLst>
              <a:gd name="adj" fmla="val 256409"/>
            </a:avLst>
          </a:prstGeom>
          <a:solidFill>
            <a:srgbClr val="38BDF8"/>
          </a:solidFill>
          <a:ln w="12700">
            <a:solidFill>
              <a:srgbClr val="38BDF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8"/>
          <p:cNvSpPr/>
          <p:nvPr/>
        </p:nvSpPr>
        <p:spPr>
          <a:xfrm>
            <a:off x="649224" y="1620317"/>
            <a:ext cx="6248095" cy="9144"/>
          </a:xfrm>
          <a:prstGeom prst="rect">
            <a:avLst/>
          </a:prstGeom>
          <a:solidFill>
            <a:srgbClr val="000000">
              <a:alpha val="1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49224" y="1282903"/>
            <a:ext cx="209398" cy="209398"/>
          </a:xfrm>
          <a:prstGeom prst="rect">
            <a:avLst/>
          </a:prstGeom>
        </p:spPr>
      </p:pic>
      <p:sp>
        <p:nvSpPr>
          <p:cNvPr id="12" name="Text 9"/>
          <p:cNvSpPr txBox="1"/>
          <p:nvPr/>
        </p:nvSpPr>
        <p:spPr>
          <a:xfrm>
            <a:off x="981151" y="1239012"/>
            <a:ext cx="3762756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4155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よくある副反応（多くは軽微・一時的）</a:t>
            </a:r>
            <a:endParaRPr lang="en-US" sz="15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rcRect l="-6287" r="-6287"/>
          <a:stretch/>
        </p:blipFill>
        <p:spPr>
          <a:xfrm>
            <a:off x="649224" y="1773022"/>
            <a:ext cx="171907" cy="152705"/>
          </a:xfrm>
          <a:prstGeom prst="rect">
            <a:avLst/>
          </a:prstGeom>
        </p:spPr>
      </p:pic>
      <p:sp>
        <p:nvSpPr>
          <p:cNvPr id="14" name="Text 10"/>
          <p:cNvSpPr txBox="1"/>
          <p:nvPr/>
        </p:nvSpPr>
        <p:spPr>
          <a:xfrm>
            <a:off x="801929" y="1957730"/>
            <a:ext cx="617220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注射部位の痛み・腫れ・赤み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最も多い症状ですが、通常2〜3日で自然に回復します。</a:t>
            </a:r>
            <a:endParaRPr lang="en-US" sz="120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4"/>
          <a:srcRect l="-6287" r="-6287"/>
          <a:stretch/>
        </p:blipFill>
        <p:spPr>
          <a:xfrm>
            <a:off x="649224" y="2488997"/>
            <a:ext cx="171907" cy="152705"/>
          </a:xfrm>
          <a:prstGeom prst="rect">
            <a:avLst/>
          </a:prstGeom>
        </p:spPr>
      </p:pic>
      <p:sp>
        <p:nvSpPr>
          <p:cNvPr id="16" name="Text 11"/>
          <p:cNvSpPr txBox="1"/>
          <p:nvPr/>
        </p:nvSpPr>
        <p:spPr>
          <a:xfrm>
            <a:off x="801929" y="2673706"/>
            <a:ext cx="617220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頭痛・筋肉痛・倦怠感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数日で軽快することがほとんどです。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457200" y="3521354"/>
            <a:ext cx="6629400" cy="2505456"/>
          </a:xfrm>
          <a:prstGeom prst="roundRect">
            <a:avLst>
              <a:gd name="adj" fmla="val 4441"/>
            </a:avLst>
          </a:prstGeom>
          <a:solidFill>
            <a:srgbClr val="F0FDF4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3"/>
          <p:cNvSpPr/>
          <p:nvPr/>
        </p:nvSpPr>
        <p:spPr>
          <a:xfrm>
            <a:off x="457200" y="3521354"/>
            <a:ext cx="6629400" cy="47549"/>
          </a:xfrm>
          <a:prstGeom prst="roundRect">
            <a:avLst>
              <a:gd name="adj" fmla="val 233986"/>
            </a:avLst>
          </a:prstGeom>
          <a:solidFill>
            <a:srgbClr val="4ADE80"/>
          </a:solidFill>
          <a:ln w="12700">
            <a:solidFill>
              <a:srgbClr val="4ADE8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4"/>
          <p:cNvSpPr/>
          <p:nvPr/>
        </p:nvSpPr>
        <p:spPr>
          <a:xfrm>
            <a:off x="649224" y="4133088"/>
            <a:ext cx="6248095" cy="9144"/>
          </a:xfrm>
          <a:prstGeom prst="rect">
            <a:avLst/>
          </a:prstGeom>
          <a:solidFill>
            <a:srgbClr val="000000">
              <a:alpha val="1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49224" y="3795674"/>
            <a:ext cx="209398" cy="209398"/>
          </a:xfrm>
          <a:prstGeom prst="rect">
            <a:avLst/>
          </a:prstGeom>
        </p:spPr>
      </p:pic>
      <p:sp>
        <p:nvSpPr>
          <p:cNvPr id="21" name="Text 15"/>
          <p:cNvSpPr txBox="1"/>
          <p:nvPr/>
        </p:nvSpPr>
        <p:spPr>
          <a:xfrm>
            <a:off x="981151" y="3751783"/>
            <a:ext cx="2356409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4155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重篤な有害事象について</a:t>
            </a:r>
            <a:endParaRPr lang="en-US" sz="1500" dirty="0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6"/>
          <a:srcRect l="-6287" r="-6287"/>
          <a:stretch/>
        </p:blipFill>
        <p:spPr>
          <a:xfrm>
            <a:off x="649224" y="4284878"/>
            <a:ext cx="171907" cy="152705"/>
          </a:xfrm>
          <a:prstGeom prst="rect">
            <a:avLst/>
          </a:prstGeom>
        </p:spPr>
      </p:pic>
      <p:sp>
        <p:nvSpPr>
          <p:cNvPr id="23" name="Text 16"/>
          <p:cNvSpPr txBox="1"/>
          <p:nvPr/>
        </p:nvSpPr>
        <p:spPr>
          <a:xfrm>
            <a:off x="801929" y="4469587"/>
            <a:ext cx="617220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大規模臨床試験（約3,600例）において、重篤な有害事象はプラセボ（偽薬）群と統計的な有意差はありませんでした。</a:t>
            </a:r>
            <a:endParaRPr lang="en-US" sz="1200" dirty="0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7"/>
          <a:srcRect l="-6287" r="-6287"/>
          <a:stretch/>
        </p:blipFill>
        <p:spPr>
          <a:xfrm>
            <a:off x="649224" y="5001768"/>
            <a:ext cx="171907" cy="152705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801929" y="5186477"/>
            <a:ext cx="617220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早産・妊娠高血圧症候群について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海外でわずかに高い傾向の報告がありますが、現時点でワクチンとの因果関係は確認されていません。引き続き安全性の監視が行われています。</a:t>
            </a:r>
            <a:endParaRPr lang="en-US" sz="1200" dirty="0"/>
          </a:p>
        </p:txBody>
      </p:sp>
      <p:sp>
        <p:nvSpPr>
          <p:cNvPr id="26" name="Shape 18"/>
          <p:cNvSpPr/>
          <p:nvPr/>
        </p:nvSpPr>
        <p:spPr>
          <a:xfrm>
            <a:off x="7315200" y="1008583"/>
            <a:ext cx="4419295" cy="2581351"/>
          </a:xfrm>
          <a:prstGeom prst="roundRect">
            <a:avLst>
              <a:gd name="adj" fmla="val 4183"/>
            </a:avLst>
          </a:prstGeom>
          <a:solidFill>
            <a:srgbClr val="FFF1F2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19"/>
          <p:cNvSpPr/>
          <p:nvPr/>
        </p:nvSpPr>
        <p:spPr>
          <a:xfrm>
            <a:off x="7315200" y="1008583"/>
            <a:ext cx="4419295" cy="47549"/>
          </a:xfrm>
          <a:prstGeom prst="roundRect">
            <a:avLst>
              <a:gd name="adj" fmla="val 227078"/>
            </a:avLst>
          </a:prstGeom>
          <a:solidFill>
            <a:srgbClr val="FB7185"/>
          </a:solidFill>
          <a:ln w="12700">
            <a:solidFill>
              <a:srgbClr val="FB718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Shape 20"/>
          <p:cNvSpPr/>
          <p:nvPr/>
        </p:nvSpPr>
        <p:spPr>
          <a:xfrm>
            <a:off x="7507224" y="1620317"/>
            <a:ext cx="4038905" cy="9144"/>
          </a:xfrm>
          <a:prstGeom prst="rect">
            <a:avLst/>
          </a:prstGeom>
          <a:solidFill>
            <a:srgbClr val="000000">
              <a:alpha val="1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9" name="Image 6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507224" y="1282903"/>
            <a:ext cx="209398" cy="209398"/>
          </a:xfrm>
          <a:prstGeom prst="rect">
            <a:avLst/>
          </a:prstGeom>
        </p:spPr>
      </p:pic>
      <p:sp>
        <p:nvSpPr>
          <p:cNvPr id="30" name="Text 21"/>
          <p:cNvSpPr txBox="1"/>
          <p:nvPr/>
        </p:nvSpPr>
        <p:spPr>
          <a:xfrm>
            <a:off x="7839151" y="1239012"/>
            <a:ext cx="2356409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4155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接種できない方（禁忌）</a:t>
            </a:r>
            <a:endParaRPr lang="en-US" sz="1500" dirty="0"/>
          </a:p>
        </p:txBody>
      </p:sp>
      <p:pic>
        <p:nvPicPr>
          <p:cNvPr id="31" name="Image 7" descr="preencoded.png"/>
          <p:cNvPicPr>
            <a:picLocks noChangeAspect="1"/>
          </p:cNvPicPr>
          <p:nvPr/>
        </p:nvPicPr>
        <p:blipFill>
          <a:blip r:embed="rId9"/>
          <a:srcRect l="-25050" r="-25050"/>
          <a:stretch/>
        </p:blipFill>
        <p:spPr>
          <a:xfrm>
            <a:off x="7507224" y="1773022"/>
            <a:ext cx="171907" cy="152705"/>
          </a:xfrm>
          <a:prstGeom prst="rect">
            <a:avLst/>
          </a:prstGeom>
        </p:spPr>
      </p:pic>
      <p:sp>
        <p:nvSpPr>
          <p:cNvPr id="32" name="Text 22"/>
          <p:cNvSpPr txBox="1"/>
          <p:nvPr/>
        </p:nvSpPr>
        <p:spPr>
          <a:xfrm>
            <a:off x="7659929" y="1957730"/>
            <a:ext cx="3962095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本ワクチンの成分でアナフィラキシーを起こしたことがある方</a:t>
            </a:r>
            <a:endParaRPr lang="en-US" sz="1200" dirty="0"/>
          </a:p>
        </p:txBody>
      </p:sp>
      <p:pic>
        <p:nvPicPr>
          <p:cNvPr id="33" name="Image 8" descr="preencoded.png"/>
          <p:cNvPicPr>
            <a:picLocks noChangeAspect="1"/>
          </p:cNvPicPr>
          <p:nvPr/>
        </p:nvPicPr>
        <p:blipFill>
          <a:blip r:embed="rId9"/>
          <a:srcRect l="-25050" r="-25050"/>
          <a:stretch/>
        </p:blipFill>
        <p:spPr>
          <a:xfrm>
            <a:off x="7507224" y="2488997"/>
            <a:ext cx="171907" cy="152705"/>
          </a:xfrm>
          <a:prstGeom prst="rect">
            <a:avLst/>
          </a:prstGeom>
        </p:spPr>
      </p:pic>
      <p:sp>
        <p:nvSpPr>
          <p:cNvPr id="34" name="Text 23"/>
          <p:cNvSpPr txBox="1"/>
          <p:nvPr/>
        </p:nvSpPr>
        <p:spPr>
          <a:xfrm>
            <a:off x="7659929" y="2673706"/>
            <a:ext cx="407639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明らかに発熱している方</a:t>
            </a:r>
            <a:endParaRPr lang="en-US" sz="1200" dirty="0"/>
          </a:p>
        </p:txBody>
      </p:sp>
      <p:pic>
        <p:nvPicPr>
          <p:cNvPr id="35" name="Image 9" descr="preencoded.png"/>
          <p:cNvPicPr>
            <a:picLocks noChangeAspect="1"/>
          </p:cNvPicPr>
          <p:nvPr/>
        </p:nvPicPr>
        <p:blipFill>
          <a:blip r:embed="rId9"/>
          <a:srcRect l="-25050" r="-25050"/>
          <a:stretch/>
        </p:blipFill>
        <p:spPr>
          <a:xfrm>
            <a:off x="7507224" y="2991917"/>
            <a:ext cx="171907" cy="152705"/>
          </a:xfrm>
          <a:prstGeom prst="rect">
            <a:avLst/>
          </a:prstGeom>
        </p:spPr>
      </p:pic>
      <p:sp>
        <p:nvSpPr>
          <p:cNvPr id="36" name="Text 24"/>
          <p:cNvSpPr txBox="1"/>
          <p:nvPr/>
        </p:nvSpPr>
        <p:spPr>
          <a:xfrm>
            <a:off x="7659929" y="3176626"/>
            <a:ext cx="407639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重篤な急性疾患にかかっている方</a:t>
            </a:r>
            <a:endParaRPr lang="en-US" sz="1200" dirty="0"/>
          </a:p>
        </p:txBody>
      </p:sp>
      <p:sp>
        <p:nvSpPr>
          <p:cNvPr id="37" name="Shape 25"/>
          <p:cNvSpPr/>
          <p:nvPr/>
        </p:nvSpPr>
        <p:spPr>
          <a:xfrm>
            <a:off x="7315200" y="3811219"/>
            <a:ext cx="4419295" cy="2200046"/>
          </a:xfrm>
          <a:prstGeom prst="roundRect">
            <a:avLst>
              <a:gd name="adj" fmla="val 5758"/>
            </a:avLst>
          </a:prstGeom>
          <a:solidFill>
            <a:srgbClr val="FFFBEB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38" name="Shape 26"/>
          <p:cNvSpPr/>
          <p:nvPr/>
        </p:nvSpPr>
        <p:spPr>
          <a:xfrm>
            <a:off x="7315200" y="3811219"/>
            <a:ext cx="4419295" cy="47549"/>
          </a:xfrm>
          <a:prstGeom prst="roundRect">
            <a:avLst>
              <a:gd name="adj" fmla="val 266399"/>
            </a:avLst>
          </a:prstGeom>
          <a:solidFill>
            <a:srgbClr val="FBBF24"/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9" name="Shape 27"/>
          <p:cNvSpPr/>
          <p:nvPr/>
        </p:nvSpPr>
        <p:spPr>
          <a:xfrm>
            <a:off x="7507224" y="4422953"/>
            <a:ext cx="4038905" cy="9144"/>
          </a:xfrm>
          <a:prstGeom prst="rect">
            <a:avLst/>
          </a:prstGeom>
          <a:solidFill>
            <a:srgbClr val="000000">
              <a:alpha val="1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40" name="Image 10" descr="preencoded.png"/>
          <p:cNvPicPr>
            <a:picLocks noChangeAspect="1"/>
          </p:cNvPicPr>
          <p:nvPr/>
        </p:nvPicPr>
        <p:blipFill>
          <a:blip r:embed="rId10"/>
          <a:srcRect l="-1903" r="-1903"/>
          <a:stretch/>
        </p:blipFill>
        <p:spPr>
          <a:xfrm>
            <a:off x="7507224" y="4084625"/>
            <a:ext cx="190195" cy="209398"/>
          </a:xfrm>
          <a:prstGeom prst="rect">
            <a:avLst/>
          </a:prstGeom>
        </p:spPr>
      </p:pic>
      <p:sp>
        <p:nvSpPr>
          <p:cNvPr id="41" name="Text 28"/>
          <p:cNvSpPr txBox="1"/>
          <p:nvPr/>
        </p:nvSpPr>
        <p:spPr>
          <a:xfrm>
            <a:off x="7819949" y="4041648"/>
            <a:ext cx="2139696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4155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医師にご相談ください</a:t>
            </a:r>
            <a:endParaRPr lang="en-US" sz="1500" dirty="0"/>
          </a:p>
        </p:txBody>
      </p:sp>
      <p:pic>
        <p:nvPicPr>
          <p:cNvPr id="42" name="Image 11" descr="preencoded.png"/>
          <p:cNvPicPr>
            <a:picLocks noChangeAspect="1"/>
          </p:cNvPicPr>
          <p:nvPr/>
        </p:nvPicPr>
        <p:blipFill>
          <a:blip r:embed="rId11"/>
          <a:srcRect l="-6287" r="-6287"/>
          <a:stretch/>
        </p:blipFill>
        <p:spPr>
          <a:xfrm>
            <a:off x="7507224" y="4574743"/>
            <a:ext cx="171907" cy="152705"/>
          </a:xfrm>
          <a:prstGeom prst="rect">
            <a:avLst/>
          </a:prstGeom>
        </p:spPr>
      </p:pic>
      <p:sp>
        <p:nvSpPr>
          <p:cNvPr id="43" name="Text 29"/>
          <p:cNvSpPr txBox="1"/>
          <p:nvPr/>
        </p:nvSpPr>
        <p:spPr>
          <a:xfrm>
            <a:off x="7659929" y="4759452"/>
            <a:ext cx="407639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以下の方は接種前に必ずご相談ください。</a:t>
            </a:r>
            <a:endParaRPr lang="en-US" sz="1200" dirty="0"/>
          </a:p>
        </p:txBody>
      </p:sp>
      <p:sp>
        <p:nvSpPr>
          <p:cNvPr id="44" name="Shape 30"/>
          <p:cNvSpPr/>
          <p:nvPr/>
        </p:nvSpPr>
        <p:spPr>
          <a:xfrm>
            <a:off x="7507224" y="5049317"/>
            <a:ext cx="4038905" cy="771754"/>
          </a:xfrm>
          <a:prstGeom prst="roundRect">
            <a:avLst>
              <a:gd name="adj" fmla="val 23404"/>
            </a:avLst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5" name="Text 31"/>
          <p:cNvSpPr txBox="1"/>
          <p:nvPr/>
        </p:nvSpPr>
        <p:spPr>
          <a:xfrm>
            <a:off x="7584034" y="5125212"/>
            <a:ext cx="3963010" cy="6199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・切迫早産の兆候がある方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・妊娠高血圧症候群の方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・その他、妊娠経過に不安がある方</a:t>
            </a:r>
            <a:endParaRPr lang="en-US" sz="1000" dirty="0"/>
          </a:p>
        </p:txBody>
      </p:sp>
      <p:sp>
        <p:nvSpPr>
          <p:cNvPr id="46" name="Shape 32"/>
          <p:cNvSpPr/>
          <p:nvPr/>
        </p:nvSpPr>
        <p:spPr>
          <a:xfrm>
            <a:off x="11318443" y="6400800"/>
            <a:ext cx="590702" cy="304495"/>
          </a:xfrm>
          <a:prstGeom prst="roundRect">
            <a:avLst>
              <a:gd name="adj" fmla="val 281532"/>
            </a:avLst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7" name="Text 33"/>
          <p:cNvSpPr/>
          <p:nvPr/>
        </p:nvSpPr>
        <p:spPr>
          <a:xfrm>
            <a:off x="11280953" y="6400800"/>
            <a:ext cx="667512" cy="3054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14300" tIns="50800" rIns="114300" bIns="508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5 / 6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" name="Shape 2"/>
          <p:cNvSpPr/>
          <p:nvPr/>
        </p:nvSpPr>
        <p:spPr>
          <a:xfrm>
            <a:off x="457200" y="304495"/>
            <a:ext cx="75895" cy="476402"/>
          </a:xfrm>
          <a:prstGeom prst="rect">
            <a:avLst/>
          </a:prstGeom>
          <a:solidFill>
            <a:srgbClr val="F472B6"/>
          </a:solidFill>
          <a:ln w="12700">
            <a:solidFill>
              <a:srgbClr val="F472B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Text 3"/>
          <p:cNvSpPr txBox="1"/>
          <p:nvPr/>
        </p:nvSpPr>
        <p:spPr>
          <a:xfrm>
            <a:off x="685800" y="304495"/>
            <a:ext cx="9977018" cy="4764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369A1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接種のご案内（2026年4月〜）・各自治体の予診票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457200" y="1008583"/>
            <a:ext cx="5524805" cy="1276502"/>
          </a:xfrm>
          <a:prstGeom prst="roundRect">
            <a:avLst>
              <a:gd name="adj" fmla="val 17106"/>
            </a:avLst>
          </a:prstGeom>
          <a:solidFill>
            <a:srgbClr val="FFFFFF"/>
          </a:solidFill>
          <a:ln w="25400">
            <a:solidFill>
              <a:srgbClr val="E0F2FE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 txBox="1"/>
          <p:nvPr/>
        </p:nvSpPr>
        <p:spPr>
          <a:xfrm>
            <a:off x="961949" y="1180490"/>
            <a:ext cx="4963363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369A1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 定期接種（無料） </a:t>
            </a:r>
            <a:endParaRPr lang="en-US" sz="14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05002" y="1227125"/>
            <a:ext cx="181051" cy="181051"/>
          </a:xfrm>
          <a:prstGeom prst="rect">
            <a:avLst/>
          </a:prstGeom>
        </p:spPr>
      </p:pic>
      <p:sp>
        <p:nvSpPr>
          <p:cNvPr id="9" name="Text 6"/>
          <p:cNvSpPr txBox="1"/>
          <p:nvPr/>
        </p:nvSpPr>
        <p:spPr>
          <a:xfrm>
            <a:off x="705002" y="1530706"/>
            <a:ext cx="510601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対象：妊娠</a:t>
            </a:r>
            <a:r>
              <a:rPr lang="en-US" sz="1900" b="1" dirty="0">
                <a:solidFill>
                  <a:srgbClr val="DB2777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28週0日〜36週6日</a:t>
            </a:r>
            <a:endParaRPr lang="en-US" sz="1300" dirty="0"/>
          </a:p>
        </p:txBody>
      </p:sp>
      <p:sp>
        <p:nvSpPr>
          <p:cNvPr id="10" name="Text 7"/>
          <p:cNvSpPr txBox="1"/>
          <p:nvPr/>
        </p:nvSpPr>
        <p:spPr>
          <a:xfrm>
            <a:off x="705002" y="1917497"/>
            <a:ext cx="522031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※1妊娠につき1回接種できます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6210605" y="1008583"/>
            <a:ext cx="5524805" cy="1276502"/>
          </a:xfrm>
          <a:prstGeom prst="roundRect">
            <a:avLst>
              <a:gd name="adj" fmla="val 17106"/>
            </a:avLst>
          </a:prstGeom>
          <a:solidFill>
            <a:srgbClr val="FFF7ED"/>
          </a:solidFill>
          <a:ln w="25400">
            <a:solidFill>
              <a:srgbClr val="FFEDD5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2" name="Text 9"/>
          <p:cNvSpPr txBox="1"/>
          <p:nvPr/>
        </p:nvSpPr>
        <p:spPr>
          <a:xfrm>
            <a:off x="6715354" y="1233526"/>
            <a:ext cx="4963363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EA580C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 任意接種（自己負担） </a:t>
            </a:r>
            <a:endParaRPr lang="en-US" sz="14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458407" y="1280160"/>
            <a:ext cx="181051" cy="181051"/>
          </a:xfrm>
          <a:prstGeom prst="rect">
            <a:avLst/>
          </a:prstGeom>
        </p:spPr>
      </p:pic>
      <p:sp>
        <p:nvSpPr>
          <p:cNvPr id="14" name="Text 10"/>
          <p:cNvSpPr txBox="1"/>
          <p:nvPr/>
        </p:nvSpPr>
        <p:spPr>
          <a:xfrm>
            <a:off x="6458407" y="1583741"/>
            <a:ext cx="514350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対象：妊娠24週〜27週6日</a:t>
            </a:r>
            <a:endParaRPr lang="en-US" sz="1300" dirty="0"/>
          </a:p>
        </p:txBody>
      </p:sp>
      <p:sp>
        <p:nvSpPr>
          <p:cNvPr id="15" name="Text 11"/>
          <p:cNvSpPr txBox="1"/>
          <p:nvPr/>
        </p:nvSpPr>
        <p:spPr>
          <a:xfrm>
            <a:off x="6458407" y="1864462"/>
            <a:ext cx="522031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※全額自己負担となりますのでご注意ください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457200" y="2585923"/>
            <a:ext cx="11277295" cy="3247949"/>
          </a:xfrm>
          <a:prstGeom prst="roundRect">
            <a:avLst>
              <a:gd name="adj" fmla="val 264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3"/>
          <p:cNvSpPr/>
          <p:nvPr/>
        </p:nvSpPr>
        <p:spPr>
          <a:xfrm>
            <a:off x="466344" y="2595982"/>
            <a:ext cx="3381451" cy="590702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4"/>
          <p:cNvSpPr/>
          <p:nvPr/>
        </p:nvSpPr>
        <p:spPr>
          <a:xfrm>
            <a:off x="466344" y="3167482"/>
            <a:ext cx="3381451" cy="19202"/>
          </a:xfrm>
          <a:prstGeom prst="rect">
            <a:avLst/>
          </a:prstGeom>
          <a:solidFill>
            <a:srgbClr val="BAE6FD"/>
          </a:solidFill>
          <a:ln w="12700">
            <a:solidFill>
              <a:srgbClr val="BAE6F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5"/>
          <p:cNvSpPr txBox="1"/>
          <p:nvPr/>
        </p:nvSpPr>
        <p:spPr>
          <a:xfrm>
            <a:off x="466344" y="2595982"/>
            <a:ext cx="3458261" cy="41879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369A1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自治体名</a:t>
            </a:r>
            <a:endParaRPr lang="en-US" sz="1400" dirty="0"/>
          </a:p>
        </p:txBody>
      </p:sp>
      <p:sp>
        <p:nvSpPr>
          <p:cNvPr id="20" name="Shape 16"/>
          <p:cNvSpPr/>
          <p:nvPr/>
        </p:nvSpPr>
        <p:spPr>
          <a:xfrm>
            <a:off x="3844138" y="2595982"/>
            <a:ext cx="7886700" cy="590702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" name="Shape 17"/>
          <p:cNvSpPr/>
          <p:nvPr/>
        </p:nvSpPr>
        <p:spPr>
          <a:xfrm>
            <a:off x="3844138" y="3167482"/>
            <a:ext cx="7886700" cy="19202"/>
          </a:xfrm>
          <a:prstGeom prst="rect">
            <a:avLst/>
          </a:prstGeom>
          <a:solidFill>
            <a:srgbClr val="BAE6FD"/>
          </a:solidFill>
          <a:ln w="12700">
            <a:solidFill>
              <a:srgbClr val="BAE6F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Text 18"/>
          <p:cNvSpPr txBox="1"/>
          <p:nvPr/>
        </p:nvSpPr>
        <p:spPr>
          <a:xfrm>
            <a:off x="3844138" y="2595982"/>
            <a:ext cx="7963510" cy="41879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369A1"/>
                </a:solidFill>
                <a:latin typeface="Zen Maru Gothic" pitchFamily="34" charset="0"/>
                <a:ea typeface="Zen Maru Gothic" pitchFamily="34" charset="-122"/>
                <a:cs typeface="Zen Maru Gothic" pitchFamily="34" charset="-120"/>
              </a:rPr>
              <a:t>予診票の入手方法</a:t>
            </a:r>
            <a:endParaRPr lang="en-US" sz="1400" dirty="0"/>
          </a:p>
        </p:txBody>
      </p:sp>
      <p:sp>
        <p:nvSpPr>
          <p:cNvPr id="23" name="Shape 19"/>
          <p:cNvSpPr/>
          <p:nvPr/>
        </p:nvSpPr>
        <p:spPr>
          <a:xfrm>
            <a:off x="466344" y="3707892"/>
            <a:ext cx="3381451" cy="9144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0"/>
          <p:cNvSpPr txBox="1"/>
          <p:nvPr/>
        </p:nvSpPr>
        <p:spPr>
          <a:xfrm>
            <a:off x="819302" y="3327502"/>
            <a:ext cx="306689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豊中市 </a:t>
            </a:r>
            <a:endParaRPr lang="en-US" sz="1300" dirty="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rcRect t="-2222" b="-2222"/>
          <a:stretch/>
        </p:blipFill>
        <p:spPr>
          <a:xfrm>
            <a:off x="619049" y="3366821"/>
            <a:ext cx="123444" cy="171907"/>
          </a:xfrm>
          <a:prstGeom prst="rect">
            <a:avLst/>
          </a:prstGeom>
        </p:spPr>
      </p:pic>
      <p:sp>
        <p:nvSpPr>
          <p:cNvPr id="26" name="Shape 21"/>
          <p:cNvSpPr/>
          <p:nvPr/>
        </p:nvSpPr>
        <p:spPr>
          <a:xfrm>
            <a:off x="3844138" y="3707892"/>
            <a:ext cx="7886700" cy="9144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Text 22"/>
          <p:cNvSpPr txBox="1"/>
          <p:nvPr/>
        </p:nvSpPr>
        <p:spPr>
          <a:xfrm>
            <a:off x="3844138" y="3183941"/>
            <a:ext cx="7963510" cy="4032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284C7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窓口</a:t>
            </a:r>
            <a:r>
              <a:rPr lang="en-US" sz="13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医療機関 または 市保健所窓口で入手可能 </a:t>
            </a:r>
            <a:endParaRPr lang="en-US" sz="1300" dirty="0"/>
          </a:p>
        </p:txBody>
      </p:sp>
      <p:sp>
        <p:nvSpPr>
          <p:cNvPr id="28" name="Shape 23"/>
          <p:cNvSpPr/>
          <p:nvPr/>
        </p:nvSpPr>
        <p:spPr>
          <a:xfrm>
            <a:off x="466344" y="4240987"/>
            <a:ext cx="3381451" cy="9144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" name="Text 24"/>
          <p:cNvSpPr txBox="1"/>
          <p:nvPr/>
        </p:nvSpPr>
        <p:spPr>
          <a:xfrm>
            <a:off x="819302" y="3854196"/>
            <a:ext cx="306689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箕面市 </a:t>
            </a:r>
            <a:endParaRPr lang="en-US" sz="1300" dirty="0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5"/>
          <a:srcRect t="-2222" b="-2222"/>
          <a:stretch/>
        </p:blipFill>
        <p:spPr>
          <a:xfrm>
            <a:off x="619049" y="3894430"/>
            <a:ext cx="123444" cy="171907"/>
          </a:xfrm>
          <a:prstGeom prst="rect">
            <a:avLst/>
          </a:prstGeom>
        </p:spPr>
      </p:pic>
      <p:sp>
        <p:nvSpPr>
          <p:cNvPr id="31" name="Shape 25"/>
          <p:cNvSpPr/>
          <p:nvPr/>
        </p:nvSpPr>
        <p:spPr>
          <a:xfrm>
            <a:off x="3844138" y="4240987"/>
            <a:ext cx="7886700" cy="9144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" name="Text 26"/>
          <p:cNvSpPr txBox="1"/>
          <p:nvPr/>
        </p:nvSpPr>
        <p:spPr>
          <a:xfrm>
            <a:off x="3844138" y="3717036"/>
            <a:ext cx="7963510" cy="4032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6A34A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郵送・窓口</a:t>
            </a:r>
            <a:r>
              <a:rPr lang="en-US" sz="13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3月末郵送 ／ 4月以降の妊娠届提出者は窓口で即日交付 </a:t>
            </a:r>
            <a:endParaRPr lang="en-US" sz="1300" dirty="0"/>
          </a:p>
        </p:txBody>
      </p:sp>
      <p:sp>
        <p:nvSpPr>
          <p:cNvPr id="33" name="Shape 27"/>
          <p:cNvSpPr/>
          <p:nvPr/>
        </p:nvSpPr>
        <p:spPr>
          <a:xfrm>
            <a:off x="466344" y="4768596"/>
            <a:ext cx="3381451" cy="9144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" name="Text 28"/>
          <p:cNvSpPr txBox="1"/>
          <p:nvPr/>
        </p:nvSpPr>
        <p:spPr>
          <a:xfrm>
            <a:off x="819302" y="4381805"/>
            <a:ext cx="306689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吹田市 </a:t>
            </a:r>
            <a:endParaRPr lang="en-US" sz="1300" dirty="0"/>
          </a:p>
        </p:txBody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5"/>
          <a:srcRect t="-2222" b="-2222"/>
          <a:stretch/>
        </p:blipFill>
        <p:spPr>
          <a:xfrm>
            <a:off x="619049" y="4422038"/>
            <a:ext cx="123444" cy="171907"/>
          </a:xfrm>
          <a:prstGeom prst="rect">
            <a:avLst/>
          </a:prstGeom>
        </p:spPr>
      </p:pic>
      <p:sp>
        <p:nvSpPr>
          <p:cNvPr id="36" name="Shape 29"/>
          <p:cNvSpPr/>
          <p:nvPr/>
        </p:nvSpPr>
        <p:spPr>
          <a:xfrm>
            <a:off x="3844138" y="4768596"/>
            <a:ext cx="7886700" cy="9144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7" name="Text 30"/>
          <p:cNvSpPr txBox="1"/>
          <p:nvPr/>
        </p:nvSpPr>
        <p:spPr>
          <a:xfrm>
            <a:off x="3844138" y="4244645"/>
            <a:ext cx="7963510" cy="4032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EA580C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電子申請</a:t>
            </a:r>
            <a:r>
              <a:rPr lang="en-US" sz="13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電子申請で交付・郵送 </a:t>
            </a:r>
            <a:endParaRPr lang="en-US" sz="1300" dirty="0"/>
          </a:p>
        </p:txBody>
      </p:sp>
      <p:sp>
        <p:nvSpPr>
          <p:cNvPr id="38" name="Shape 31"/>
          <p:cNvSpPr/>
          <p:nvPr/>
        </p:nvSpPr>
        <p:spPr>
          <a:xfrm>
            <a:off x="466344" y="5296205"/>
            <a:ext cx="3381451" cy="9144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9" name="Text 32"/>
          <p:cNvSpPr txBox="1"/>
          <p:nvPr/>
        </p:nvSpPr>
        <p:spPr>
          <a:xfrm>
            <a:off x="819302" y="4909414"/>
            <a:ext cx="306689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池田市・茨木市 </a:t>
            </a:r>
            <a:endParaRPr lang="en-US" sz="1300" dirty="0"/>
          </a:p>
        </p:txBody>
      </p:sp>
      <p:pic>
        <p:nvPicPr>
          <p:cNvPr id="40" name="Image 5" descr="preencoded.png"/>
          <p:cNvPicPr>
            <a:picLocks noChangeAspect="1"/>
          </p:cNvPicPr>
          <p:nvPr/>
        </p:nvPicPr>
        <p:blipFill>
          <a:blip r:embed="rId5"/>
          <a:srcRect t="-2222" b="-2222"/>
          <a:stretch/>
        </p:blipFill>
        <p:spPr>
          <a:xfrm>
            <a:off x="619049" y="4949647"/>
            <a:ext cx="123444" cy="171907"/>
          </a:xfrm>
          <a:prstGeom prst="rect">
            <a:avLst/>
          </a:prstGeom>
        </p:spPr>
      </p:pic>
      <p:sp>
        <p:nvSpPr>
          <p:cNvPr id="41" name="Shape 33"/>
          <p:cNvSpPr/>
          <p:nvPr/>
        </p:nvSpPr>
        <p:spPr>
          <a:xfrm>
            <a:off x="3844138" y="5296205"/>
            <a:ext cx="7886700" cy="9144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2" name="Text 34"/>
          <p:cNvSpPr txBox="1"/>
          <p:nvPr/>
        </p:nvSpPr>
        <p:spPr>
          <a:xfrm>
            <a:off x="3844138" y="4772254"/>
            <a:ext cx="7963510" cy="4032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284C7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要問合せ</a:t>
            </a:r>
            <a:r>
              <a:rPr lang="en-US" sz="13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市の窓口にお問い合わせください </a:t>
            </a:r>
            <a:endParaRPr lang="en-US" sz="1300" dirty="0"/>
          </a:p>
        </p:txBody>
      </p:sp>
      <p:sp>
        <p:nvSpPr>
          <p:cNvPr id="43" name="Text 35"/>
          <p:cNvSpPr txBox="1"/>
          <p:nvPr/>
        </p:nvSpPr>
        <p:spPr>
          <a:xfrm>
            <a:off x="819302" y="5437022"/>
            <a:ext cx="306689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4155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豊能町 </a:t>
            </a:r>
            <a:endParaRPr lang="en-US" sz="1300" dirty="0"/>
          </a:p>
        </p:txBody>
      </p:sp>
      <p:pic>
        <p:nvPicPr>
          <p:cNvPr id="44" name="Image 6" descr="preencoded.png"/>
          <p:cNvPicPr>
            <a:picLocks noChangeAspect="1"/>
          </p:cNvPicPr>
          <p:nvPr/>
        </p:nvPicPr>
        <p:blipFill>
          <a:blip r:embed="rId5"/>
          <a:srcRect t="-2222" b="-2222"/>
          <a:stretch/>
        </p:blipFill>
        <p:spPr>
          <a:xfrm>
            <a:off x="619049" y="5477256"/>
            <a:ext cx="123444" cy="171907"/>
          </a:xfrm>
          <a:prstGeom prst="rect">
            <a:avLst/>
          </a:prstGeom>
        </p:spPr>
      </p:pic>
      <p:sp>
        <p:nvSpPr>
          <p:cNvPr id="45" name="Text 36"/>
          <p:cNvSpPr txBox="1"/>
          <p:nvPr/>
        </p:nvSpPr>
        <p:spPr>
          <a:xfrm>
            <a:off x="3844138" y="5299862"/>
            <a:ext cx="7963510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284C7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要問合せ</a:t>
            </a:r>
            <a:r>
              <a:rPr lang="en-US" sz="1300" dirty="0">
                <a:solidFill>
                  <a:srgbClr val="475569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 健康増進課にお問い合わせ（町外接種時は手続きが必要） </a:t>
            </a:r>
            <a:endParaRPr lang="en-US" sz="1300" dirty="0"/>
          </a:p>
        </p:txBody>
      </p:sp>
      <p:sp>
        <p:nvSpPr>
          <p:cNvPr id="46" name="Shape 37"/>
          <p:cNvSpPr/>
          <p:nvPr/>
        </p:nvSpPr>
        <p:spPr>
          <a:xfrm>
            <a:off x="1981352" y="5917997"/>
            <a:ext cx="8001305" cy="868680"/>
          </a:xfrm>
          <a:prstGeom prst="roundRect">
            <a:avLst>
              <a:gd name="adj" fmla="val 31351"/>
            </a:avLst>
          </a:prstGeom>
          <a:solidFill>
            <a:srgbClr val="FFF1F2"/>
          </a:solidFill>
          <a:ln w="25400">
            <a:solidFill>
              <a:srgbClr val="FECDD3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6"/>
          <a:srcRect t="-13" b="-13"/>
          <a:stretch/>
        </p:blipFill>
        <p:spPr>
          <a:xfrm>
            <a:off x="2229155" y="6121908"/>
            <a:ext cx="428854" cy="381305"/>
          </a:xfrm>
          <a:prstGeom prst="rect">
            <a:avLst/>
          </a:prstGeom>
        </p:spPr>
      </p:pic>
      <p:sp>
        <p:nvSpPr>
          <p:cNvPr id="48" name="Text 38"/>
          <p:cNvSpPr txBox="1"/>
          <p:nvPr/>
        </p:nvSpPr>
        <p:spPr>
          <a:xfrm>
            <a:off x="2886608" y="6014923"/>
            <a:ext cx="61347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BE123C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当院での接種について：妊婦健診の際に担当医師にご相談ください</a:t>
            </a:r>
            <a:endParaRPr lang="en-US" sz="1500" dirty="0"/>
          </a:p>
        </p:txBody>
      </p:sp>
      <p:sp>
        <p:nvSpPr>
          <p:cNvPr id="49" name="Text 39"/>
          <p:cNvSpPr txBox="1"/>
          <p:nvPr/>
        </p:nvSpPr>
        <p:spPr>
          <a:xfrm>
            <a:off x="2886608" y="6312103"/>
            <a:ext cx="61347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BE123C">
                    <a:alpha val="80000"/>
                  </a:srgbClr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※接種当日は、必ず各自治体の予診票をご持参ください。</a:t>
            </a:r>
            <a:endParaRPr lang="en-US" sz="1500" dirty="0"/>
          </a:p>
        </p:txBody>
      </p:sp>
      <p:sp>
        <p:nvSpPr>
          <p:cNvPr id="50" name="Shape 40"/>
          <p:cNvSpPr/>
          <p:nvPr/>
        </p:nvSpPr>
        <p:spPr>
          <a:xfrm>
            <a:off x="11318443" y="6400800"/>
            <a:ext cx="590702" cy="304495"/>
          </a:xfrm>
          <a:prstGeom prst="roundRect">
            <a:avLst>
              <a:gd name="adj" fmla="val 281532"/>
            </a:avLst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1" name="Text 41"/>
          <p:cNvSpPr/>
          <p:nvPr/>
        </p:nvSpPr>
        <p:spPr>
          <a:xfrm>
            <a:off x="11280953" y="6400800"/>
            <a:ext cx="667512" cy="30541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square" lIns="114300" tIns="50800" rIns="114300" bIns="508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4748B"/>
                </a:solidFill>
                <a:latin typeface="M PLUS Rounded 1c" pitchFamily="34" charset="0"/>
                <a:ea typeface="M PLUS Rounded 1c" pitchFamily="34" charset="-122"/>
                <a:cs typeface="M PLUS Rounded 1c" pitchFamily="34" charset="-120"/>
              </a:rPr>
              <a:t>6 / 6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328</Words>
  <Application>Microsoft Macintosh PowerPoint</Application>
  <PresentationFormat>ワイド画面</PresentationFormat>
  <Paragraphs>90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M PLUS Rounded 1c</vt:lpstr>
      <vt:lpstr>Zen Maru Gothic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邦雄 田吹</cp:lastModifiedBy>
  <cp:revision>3</cp:revision>
  <dcterms:created xsi:type="dcterms:W3CDTF">2026-04-11T13:32:33Z</dcterms:created>
  <dcterms:modified xsi:type="dcterms:W3CDTF">2026-04-11T13:46:18Z</dcterms:modified>
</cp:coreProperties>
</file>